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B_D1AAB567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1"/>
  </p:notesMasterIdLst>
  <p:sldIdLst>
    <p:sldId id="256" r:id="rId2"/>
    <p:sldId id="257" r:id="rId3"/>
    <p:sldId id="259" r:id="rId4"/>
    <p:sldId id="272" r:id="rId5"/>
    <p:sldId id="276" r:id="rId6"/>
    <p:sldId id="260" r:id="rId7"/>
    <p:sldId id="271" r:id="rId8"/>
    <p:sldId id="273" r:id="rId9"/>
    <p:sldId id="261" r:id="rId10"/>
    <p:sldId id="267" r:id="rId11"/>
    <p:sldId id="269" r:id="rId12"/>
    <p:sldId id="268" r:id="rId13"/>
    <p:sldId id="270" r:id="rId14"/>
    <p:sldId id="263" r:id="rId15"/>
    <p:sldId id="264" r:id="rId16"/>
    <p:sldId id="275" r:id="rId17"/>
    <p:sldId id="262" r:id="rId18"/>
    <p:sldId id="26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5DB438-79BE-3819-281B-16D36DFA45C6}" name="Leo Freitas" initials="LF" userId="S::nljsf@newcastle.ac.uk::1250b84a-d7e3-4da8-9fab-9a44bda417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181A1C"/>
    <a:srgbClr val="262626"/>
    <a:srgbClr val="3E69AB"/>
    <a:srgbClr val="C79370"/>
    <a:srgbClr val="5E7744"/>
    <a:srgbClr val="BC88C4"/>
    <a:srgbClr val="CBB851"/>
    <a:srgbClr val="3E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86604" autoAdjust="0"/>
  </p:normalViewPr>
  <p:slideViewPr>
    <p:cSldViewPr snapToGrid="0">
      <p:cViewPr varScale="1">
        <p:scale>
          <a:sx n="95" d="100"/>
          <a:sy n="95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B_D1AAB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F164FC-CC23-BE4A-B8B9-4E606BEFAF9B}" authorId="{435DB438-79BE-3819-281B-16D36DFA45C6}" status="resolved" created="2023-03-09T08:51:48.68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17625703" sldId="267"/>
      <ac:spMk id="3" creationId="{152901FC-F47E-2068-6129-DE4F694F8DBA}"/>
    </ac:deMkLst>
    <p188:txBody>
      <a:bodyPr/>
      <a:lstStyle/>
      <a:p>
        <a:r>
          <a:rPr lang="en-US"/>
          <a:t>Remove? What does that mean?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9133-B676-4858-B8D3-F68F12FC848C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2330-489C-4E8B-AA57-292228A73B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background and the importance of good/correct CSV import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Variability of format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Limitations of current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New library focused on correctness ease-of-use and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Distributed as part of the </a:t>
            </a:r>
            <a:r>
              <a:rPr lang="en-GB" dirty="0" err="1"/>
              <a:t>VDMToolkit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74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 qualifier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5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Name age uniqueness says if  cell(</a:t>
            </a:r>
            <a:r>
              <a:rPr lang="en-GB" dirty="0" err="1"/>
              <a:t>i</a:t>
            </a:r>
            <a:r>
              <a:rPr lang="en-GB" dirty="0"/>
              <a:t>) &lt;&gt; cell(j) =&gt; cell(</a:t>
            </a:r>
            <a:r>
              <a:rPr lang="en-GB" dirty="0" err="1"/>
              <a:t>i</a:t>
            </a:r>
            <a:r>
              <a:rPr lang="en-GB" dirty="0"/>
              <a:t>)(NAME_ROW) &lt;&gt; cell(j)(NAME_ROW) or cell(</a:t>
            </a:r>
            <a:r>
              <a:rPr lang="en-GB" dirty="0" err="1"/>
              <a:t>i</a:t>
            </a:r>
            <a:r>
              <a:rPr lang="en-GB" dirty="0"/>
              <a:t>)(AGE_ROW) &lt;&gt; cell(j)(AGE_ROW)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8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why speed is important (for us)</a:t>
            </a:r>
          </a:p>
          <a:p>
            <a:r>
              <a:rPr lang="en-US" dirty="0"/>
              <a:t>* 200000ms = 3.3min;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1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Implementation reads line by line bouncing between VDM and the underlying java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way of specifying CSV column data type makes parsing brittle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Library requires knowledge of how VDM-Java works as only native calls are available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resultant data from the import is a wildcard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CSVReader</a:t>
            </a:r>
            <a:r>
              <a:rPr lang="en-GB" dirty="0"/>
              <a:t> creates a VDM model depending on certain CSV features. This is useful say for reading things like dialyser embedded finite state machine as a VDM type, not as CSV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Simple: keep IO and data manipulation out of the day-to-day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Accurate: have various formal invariants to guarantee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Fast: allow for variety of high performance CSV parsers (not hard coded 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1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67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library access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Simple bare-minimum load operation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Configurable input exposes more advanced features such as the custom invariants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Native enables more micromanagement of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Option to return data only if valid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75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Configurable CSV 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CSV col Typing through the header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value in the presence of “multiple-commas” in a single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Cell/Type invariant as well as column </a:t>
            </a:r>
            <a:r>
              <a:rPr lang="en-GB" dirty="0" err="1"/>
              <a:t>inv</a:t>
            </a:r>
            <a:r>
              <a:rPr lang="en-GB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Parser also takes settings that define general properties for the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Univocity has over 30 CSV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0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Declared header type validation: expected a number got a Boolean or 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Row = seq of </a:t>
            </a:r>
            <a:r>
              <a:rPr lang="en-US" dirty="0" err="1"/>
              <a:t>CSVValue</a:t>
            </a:r>
            <a:r>
              <a:rPr lang="en-US" dirty="0"/>
              <a:t>; Matrix = seq of Row;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explain the nature of the type signature and how they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CellInv</a:t>
            </a:r>
            <a:r>
              <a:rPr lang="en-US" dirty="0"/>
              <a:t>: Declared header type + value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ColInv</a:t>
            </a:r>
            <a:r>
              <a:rPr lang="en-US" dirty="0"/>
              <a:t>: Full header and transposed row (column view)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RowInv</a:t>
            </a:r>
            <a:r>
              <a:rPr lang="en-US" dirty="0"/>
              <a:t>: Full header and row 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FileInv</a:t>
            </a:r>
            <a:r>
              <a:rPr lang="en-US" dirty="0"/>
              <a:t>: Full header and full CSV 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a reason and how one encodes success / failure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Non-empty (possibly null) string; null=success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4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  <a:p>
            <a:r>
              <a:rPr lang="en-US" dirty="0"/>
              <a:t>* Explain the the header expected type is checked at IO level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840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92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88B-A9B2-0882-F4E6-851FDBB8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C37E-0807-1E02-66B8-F2FFE0BA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FFF-3C51-CA94-F066-7E220E2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D7E0-FB4D-4F3D-924C-E75A218205F7}" type="datetime1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DE51-7345-531C-3DDD-82D010B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CDE1-D9DE-25FE-582C-00646037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001C-B911-F5B8-E32F-A95DEB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7DF87-FBB9-D958-AF1C-A2DC67448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C498-6F80-6037-1B5A-B4145B0E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D310E-6C6A-BAEB-879E-68991F04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6E4C-77B4-419C-A3D2-1321902F4807}" type="datetime1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90C9-D68B-A49A-A810-941E318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4B08-0A75-0BD1-917B-88A05E56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4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5CAB35-1324-D29A-54C0-D43058D78B88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328C81-2976-FBB5-97C4-ECC678F44B9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A569570-EA17-A643-188B-D9EB02BFF2D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76F00-1CA5-B6C1-3C4F-564E028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BE6-D2D6-C62C-FEC8-5D24C177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E8FF-D9F6-8AB4-7D39-EE992205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0AE5-D764-481E-B5D1-B1DDEB61B496}" type="datetime1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038B-0998-20DC-3A85-F11E95A0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85A3-E1E7-2290-3025-3034937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7C419-43AD-5562-45DE-B92839D9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1318-F8D6-63E0-015F-CD457E3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9884-1414-7B17-97CB-1537FAE2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6DD-D913-464D-AC7D-37D9998F82A8}" type="datetime1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2977-ADAF-7F62-0CD2-E31213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B1C8-5CD4-7697-49E1-4AD9395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730051-46DB-0DB0-3D95-20CCADCB82DB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B72E2-96D4-0CB6-D2C9-0C8E315BF73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72A2261-96D2-7A56-AE4B-B88E6FD64948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7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E5D-A861-669A-2F50-C94B28F3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4FCA-D176-40B2-EBF6-ACE729BA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04F4-53B3-04D1-BEF2-4357FED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C38-CBC0-4290-9FC6-E1BAFAAF5B57}" type="datetime1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F181-301E-F311-DE3E-3D2E292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8A6-B47D-033D-4307-6BEF732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9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1B56E1-86C1-8960-8C4F-2C68F7B36FDD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E405F-0C83-DAE8-EE53-992FA0FFC985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D99DE46-F2C5-5948-3C82-21422FCDBC7B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A4115-99E7-237A-8B13-A72E91B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C60-5C00-482B-018B-3E97B7AEE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32C7-2DAB-CA08-2023-2CE48B5F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09465-C033-EDAF-9C62-739EC8F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006-77EE-4B8C-9EA1-BC92ECCFECC6}" type="datetime1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E946-A1EB-98CC-1C43-81D3FD3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8E30-72DA-3C34-791C-CD35A632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E6109C-F95A-195F-34FD-DB4653B83092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4C2930-8F53-F6BD-668E-ABB577398A86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F2C108D-E102-D28D-53FA-2B4BCBF495A7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9689AC-14CC-28B6-3FF6-1B1ED37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234E-9AD4-EB08-3487-22D2D25B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A24F6-D429-5F51-9E2A-783FDBFE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321A-41F7-F631-5E69-4EBB92997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D871C-426F-23E6-01C1-92294AB1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37055-1708-1C13-6381-9EEA08BC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524-8F68-4BF4-9A25-AA6146F9EEF5}" type="datetime1">
              <a:rPr lang="en-GB" smtClean="0"/>
              <a:t>24/03/2023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B45EF-D3B4-743F-F933-6DB632B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6C57-BCF7-0D51-C409-06463C7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EAE25-391E-93D3-90EF-758C20C5F2F0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D1AAF-96E6-55C9-7F7E-0AAAA408884C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66C49EB-273E-AEF4-8657-CC40918B7BB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ECD50-BEF2-E920-5C47-94C225F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A16D-2FA9-362A-CBF5-13134BCE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CEB-91F8-4144-82D7-387308896E48}" type="datetime1">
              <a:rPr lang="en-GB" smtClean="0"/>
              <a:t>24/03/2023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4DE-8954-126B-AB15-1A0B9D7C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70E82-ECB9-982F-B277-FBB82BFE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18DE-AB01-6FDB-C2DC-A3433734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2DBB-ACA8-42AB-8EC1-0047C1B6F16A}" type="datetime1">
              <a:rPr lang="en-GB" smtClean="0"/>
              <a:t>24/03/2023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CB26C-C360-5534-9DE2-996535B3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ADB2-BC0D-820C-6188-690C88E4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35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63F-61A1-6757-4FA5-D49559B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B2C3-C424-0D30-45A2-C96137A0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454B-3C9B-6F75-51AD-33A3BD24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0260E-AB9B-D7A0-20A7-12B242E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270-1275-4AD7-AFFC-0703D6DA4C50}" type="datetime1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76D8-BDA2-6E31-0131-009173E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3027-A044-1AE1-ACEA-125B07D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CF381-0837-01F4-A969-6F1A357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BBDB-13B5-B60C-432C-38CF091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56AA-C2E8-0787-C70D-9170A681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66DF-BC5B-424C-B2FD-9D1A188BE9A1}" type="datetime1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28B-D0E5-8035-0F60-EE409E296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83C-82FA-47E9-A3D6-945DE6C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22EFDB-8793-5D7C-A7DF-3B4C031875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D1AAB56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eouk/VDM_Toolkit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7C5A27-A0D2-0DA1-3ED7-63E1168F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3" b="9093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446FF-5A8B-90B3-A80C-6A644987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The 21st Overture Workshop </a:t>
            </a:r>
          </a:p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March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DE887-7E3D-2AEB-12A6-8AFF8CE4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844060" cy="2235277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Specification-based CSV Support </a:t>
            </a:r>
            <a:b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5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0" b="0" i="0" dirty="0">
                <a:solidFill>
                  <a:srgbClr val="3E947F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VDM</a:t>
            </a:r>
            <a:endParaRPr lang="en-GB" sz="5000" dirty="0">
              <a:solidFill>
                <a:srgbClr val="3E947F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72BC3-B781-8836-BD15-AC132395B6A0}"/>
              </a:ext>
            </a:extLst>
          </p:cNvPr>
          <p:cNvSpPr/>
          <p:nvPr/>
        </p:nvSpPr>
        <p:spPr>
          <a:xfrm>
            <a:off x="9803567" y="0"/>
            <a:ext cx="2388413" cy="58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CB39AF2-833B-977C-7ABC-DA42AD38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35" y="760011"/>
            <a:ext cx="1736193" cy="61038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160F43-CCAF-CA1D-27A1-07F34EB35398}"/>
              </a:ext>
            </a:extLst>
          </p:cNvPr>
          <p:cNvSpPr txBox="1">
            <a:spLocks/>
          </p:cNvSpPr>
          <p:nvPr/>
        </p:nvSpPr>
        <p:spPr>
          <a:xfrm>
            <a:off x="6473366" y="4548900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Leo Freitas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l"/>
            <a:r>
              <a:rPr lang="en-GB" sz="1800" b="1" dirty="0">
                <a:solidFill>
                  <a:schemeClr val="bg1">
                    <a:lumMod val="85000"/>
                  </a:schemeClr>
                </a:solidFill>
              </a:rPr>
              <a:t>Aaron John Buhagiar</a:t>
            </a:r>
            <a:r>
              <a:rPr lang="en-GB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F9D9EBF-50D5-CCC5-8FD3-AB434D0482A9}"/>
              </a:ext>
            </a:extLst>
          </p:cNvPr>
          <p:cNvSpPr txBox="1">
            <a:spLocks/>
          </p:cNvSpPr>
          <p:nvPr/>
        </p:nvSpPr>
        <p:spPr>
          <a:xfrm>
            <a:off x="6794500" y="5506136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1. School of Computing, Newcastle University</a:t>
            </a: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2. Translational and Clinical Research Institute, Newcastle University</a:t>
            </a:r>
            <a:endParaRPr lang="en-GB" sz="12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F01A30-B62D-8CBD-33DD-0916C7C0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4A09B7-9117-7370-9BAA-AA74EC40B36F}"/>
              </a:ext>
            </a:extLst>
          </p:cNvPr>
          <p:cNvSpPr/>
          <p:nvPr/>
        </p:nvSpPr>
        <p:spPr>
          <a:xfrm flipH="1">
            <a:off x="6116628" y="2090273"/>
            <a:ext cx="4628083" cy="4086690"/>
          </a:xfrm>
          <a:prstGeom prst="parallelogram">
            <a:avLst>
              <a:gd name="adj" fmla="val 1948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Cell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Invariants that act upon cells directly</a:t>
            </a:r>
          </a:p>
          <a:p>
            <a:r>
              <a:rPr lang="en-GB" dirty="0"/>
              <a:t>Allows for cell validation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Upper/lower bounds</a:t>
            </a:r>
          </a:p>
          <a:p>
            <a:pPr lvl="1"/>
            <a:r>
              <a:rPr lang="en-GB" dirty="0"/>
              <a:t>Cell text validation</a:t>
            </a:r>
          </a:p>
          <a:p>
            <a:pPr lvl="1"/>
            <a:r>
              <a:rPr lang="en-GB" dirty="0"/>
              <a:t>Specific value enforcement </a:t>
            </a:r>
          </a:p>
          <a:p>
            <a:pPr lvl="1"/>
            <a:r>
              <a:rPr lang="en-GB" dirty="0"/>
              <a:t>etc…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10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FCBCF-923B-A563-BDB2-AB13B320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056" y="2444260"/>
            <a:ext cx="3117226" cy="33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5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1A99782-AEA7-0006-8D3E-3BD80F91E802}"/>
              </a:ext>
            </a:extLst>
          </p:cNvPr>
          <p:cNvSpPr/>
          <p:nvPr/>
        </p:nvSpPr>
        <p:spPr>
          <a:xfrm flipH="1">
            <a:off x="5044338" y="2506068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Column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Column-wide invariant</a:t>
            </a:r>
          </a:p>
          <a:p>
            <a:r>
              <a:rPr lang="en-GB" dirty="0"/>
              <a:t>Allows for validation per header across rows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Uniqueness </a:t>
            </a:r>
          </a:p>
          <a:p>
            <a:pPr lvl="1"/>
            <a:r>
              <a:rPr lang="en-GB" dirty="0"/>
              <a:t>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11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F3A0F-FC3D-0ABE-9F83-9EE4521C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10" y="2644015"/>
            <a:ext cx="5922874" cy="19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22F16CD-61CB-2F55-39B3-9711CE05D557}"/>
              </a:ext>
            </a:extLst>
          </p:cNvPr>
          <p:cNvSpPr/>
          <p:nvPr/>
        </p:nvSpPr>
        <p:spPr>
          <a:xfrm flipH="1">
            <a:off x="745790" y="4129939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Row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264"/>
            <a:ext cx="4392168" cy="2259864"/>
          </a:xfrm>
        </p:spPr>
        <p:txBody>
          <a:bodyPr/>
          <a:lstStyle/>
          <a:p>
            <a:r>
              <a:rPr lang="en-GB" dirty="0"/>
              <a:t>Row-wide invariant </a:t>
            </a:r>
          </a:p>
          <a:p>
            <a:r>
              <a:rPr lang="en-GB" dirty="0"/>
              <a:t>Allows for validation per row across all headers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12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0AC12-1D05-EA79-8D30-8606F199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305" y="4195874"/>
            <a:ext cx="6880391" cy="2011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176AC4-B299-A4B5-0EDD-8843D14B958C}"/>
              </a:ext>
            </a:extLst>
          </p:cNvPr>
          <p:cNvSpPr txBox="1">
            <a:spLocks/>
          </p:cNvSpPr>
          <p:nvPr/>
        </p:nvSpPr>
        <p:spPr>
          <a:xfrm>
            <a:off x="6763979" y="2231264"/>
            <a:ext cx="4392168" cy="225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Consistency</a:t>
            </a:r>
          </a:p>
          <a:p>
            <a:pPr lvl="1"/>
            <a:r>
              <a:rPr lang="en-GB" dirty="0"/>
              <a:t>Dependence </a:t>
            </a:r>
          </a:p>
          <a:p>
            <a:pPr lvl="1"/>
            <a:r>
              <a:rPr lang="en-GB" dirty="0"/>
              <a:t>Redundance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7E51227-B1E6-00FE-CC61-1617904166BB}"/>
              </a:ext>
            </a:extLst>
          </p:cNvPr>
          <p:cNvSpPr/>
          <p:nvPr/>
        </p:nvSpPr>
        <p:spPr>
          <a:xfrm flipH="1">
            <a:off x="4120365" y="3177896"/>
            <a:ext cx="10119684" cy="3680104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File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648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 across all CSV cells 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Dependence</a:t>
            </a:r>
          </a:p>
          <a:p>
            <a:pPr lvl="1"/>
            <a:r>
              <a:rPr lang="en-GB" dirty="0"/>
              <a:t>Redundancy 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72-E4C6-CF1A-9066-4EA0F83B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265" y="3291206"/>
            <a:ext cx="6948035" cy="322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13</a:t>
            </a:fld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2A2603-8F81-53F9-5259-A1FA814E162B}"/>
              </a:ext>
            </a:extLst>
          </p:cNvPr>
          <p:cNvSpPr/>
          <p:nvPr/>
        </p:nvSpPr>
        <p:spPr>
          <a:xfrm>
            <a:off x="3998345" y="4341812"/>
            <a:ext cx="2114986" cy="2516188"/>
          </a:xfrm>
          <a:prstGeom prst="triangle">
            <a:avLst>
              <a:gd name="adj" fmla="val 35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4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GB" dirty="0"/>
              <a:t>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A960-5522-8B6E-0383-C2B10EE4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14</a:t>
            </a:fld>
            <a:endParaRPr lang="en-GB"/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412EF26-6A47-3521-EEB7-2BAC936D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9" y="1825625"/>
            <a:ext cx="7275862" cy="4351338"/>
          </a:xfrm>
        </p:spPr>
      </p:pic>
    </p:spTree>
    <p:extLst>
      <p:ext uri="{BB962C8B-B14F-4D97-AF65-F5344CB8AC3E}">
        <p14:creationId xmlns:p14="http://schemas.microsoft.com/office/powerpoint/2010/main" val="233432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Multiple CSV format variants </a:t>
            </a:r>
          </a:p>
          <a:p>
            <a:pPr lvl="1"/>
            <a:r>
              <a:rPr lang="en-GB" dirty="0"/>
              <a:t>Better tolerance to CSV format variability (e.g. CSV UTF8, MS-DOS, Mac, etc.)  </a:t>
            </a:r>
          </a:p>
          <a:p>
            <a:pPr lvl="1"/>
            <a:r>
              <a:rPr lang="en-GB" dirty="0"/>
              <a:t>Delegate CSV format type to parsers (e.g. formalisation of CSV format itself) </a:t>
            </a:r>
          </a:p>
          <a:p>
            <a:r>
              <a:rPr lang="en-GB" dirty="0"/>
              <a:t>Ease of use: use of VDM state and operations as entry points</a:t>
            </a:r>
          </a:p>
          <a:p>
            <a:r>
              <a:rPr lang="en-GB" dirty="0"/>
              <a:t>Improved validation, error handling and reporting</a:t>
            </a:r>
          </a:p>
          <a:p>
            <a:r>
              <a:rPr lang="en-GB" dirty="0"/>
              <a:t>Faster performance through multiple CSV parsers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38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Tested on multiple CSV format variants</a:t>
            </a:r>
          </a:p>
          <a:p>
            <a:pPr lvl="1"/>
            <a:r>
              <a:rPr lang="en-GB" dirty="0"/>
              <a:t>CSV UTF8, MS-DOS and Mac</a:t>
            </a:r>
          </a:p>
          <a:p>
            <a:r>
              <a:rPr lang="en-GB" dirty="0"/>
              <a:t>Applied to multiple domains</a:t>
            </a:r>
          </a:p>
          <a:p>
            <a:pPr lvl="1"/>
            <a:r>
              <a:rPr lang="en-GB" dirty="0"/>
              <a:t>ScubaTx organ preservation medical device logs</a:t>
            </a:r>
          </a:p>
          <a:p>
            <a:pPr lvl="1"/>
            <a:r>
              <a:rPr lang="en-GB" dirty="0"/>
              <a:t>ECG medical device logs validation </a:t>
            </a:r>
          </a:p>
          <a:p>
            <a:pPr lvl="1"/>
            <a:r>
              <a:rPr lang="en-GB" dirty="0"/>
              <a:t>UNOS (United Network for Organ Sharing) lung transplant history logs</a:t>
            </a:r>
          </a:p>
          <a:p>
            <a:pPr lvl="1"/>
            <a:r>
              <a:rPr lang="en-GB" dirty="0"/>
              <a:t>EMV payment system transaction logs</a:t>
            </a:r>
          </a:p>
          <a:p>
            <a:pPr lvl="1"/>
            <a:r>
              <a:rPr lang="en-GB" dirty="0"/>
              <a:t>Personalised medicine DSL “certificate of treatment”</a:t>
            </a:r>
          </a:p>
          <a:p>
            <a:pPr lvl="1"/>
            <a:r>
              <a:rPr lang="en-GB" dirty="0"/>
              <a:t>Neonatal dialyser finite state machine control system definitions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1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74"/>
            <a:ext cx="10515600" cy="1325563"/>
          </a:xfrm>
        </p:spPr>
        <p:txBody>
          <a:bodyPr/>
          <a:lstStyle/>
          <a:p>
            <a:r>
              <a:rPr lang="en-GB" dirty="0"/>
              <a:t>Library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17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1811D-A0C7-EE59-F261-60E40C0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71"/>
            <a:ext cx="12192000" cy="4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95" y="1137208"/>
            <a:ext cx="5657850" cy="4582632"/>
          </a:xfrm>
        </p:spPr>
        <p:txBody>
          <a:bodyPr anchor="ctr">
            <a:normAutofit/>
          </a:bodyPr>
          <a:lstStyle/>
          <a:p>
            <a:endParaRPr lang="en-GB" dirty="0"/>
          </a:p>
          <a:p>
            <a:r>
              <a:rPr lang="en-GB" dirty="0"/>
              <a:t>Extend header types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Provide more concrete examples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Integrate into VDM-</a:t>
            </a:r>
            <a:r>
              <a:rPr lang="en-GB" dirty="0" err="1"/>
              <a:t>VSCode</a:t>
            </a:r>
            <a:endParaRPr lang="en-GB" dirty="0"/>
          </a:p>
          <a:p>
            <a:r>
              <a:rPr lang="en-GB" dirty="0"/>
              <a:t>Improved variety of CSV formats </a:t>
            </a:r>
          </a:p>
          <a:p>
            <a:pPr lvl="1"/>
            <a:r>
              <a:rPr lang="en-GB" sz="2800" dirty="0"/>
              <a:t>Nested CSVs</a:t>
            </a:r>
          </a:p>
          <a:p>
            <a:pPr lvl="1">
              <a:buFont typeface="Wingdings" pitchFamily="2" charset="2"/>
              <a:buChar char="ü"/>
            </a:pPr>
            <a:r>
              <a:rPr lang="en-GB" sz="2800" dirty="0"/>
              <a:t>CSV Settings</a:t>
            </a:r>
          </a:p>
          <a:p>
            <a:pPr lvl="1"/>
            <a:r>
              <a:rPr lang="en-GB" sz="2800" dirty="0"/>
              <a:t>Multiple CSV headers per file</a:t>
            </a:r>
          </a:p>
          <a:p>
            <a:r>
              <a:rPr lang="en-GB" sz="3200" dirty="0"/>
              <a:t>Link </a:t>
            </a:r>
            <a:r>
              <a:rPr lang="en-GB" sz="3200"/>
              <a:t>other CSV parsers IO</a:t>
            </a:r>
            <a:endParaRPr lang="en-GB" sz="3200" dirty="0"/>
          </a:p>
          <a:p>
            <a:pPr lvl="1"/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5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78D733-8756-6900-19D7-6DC21CC5239C}"/>
              </a:ext>
            </a:extLst>
          </p:cNvPr>
          <p:cNvSpPr/>
          <p:nvPr/>
        </p:nvSpPr>
        <p:spPr>
          <a:xfrm>
            <a:off x="10094976" y="0"/>
            <a:ext cx="2097024" cy="62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A832FF-DEE8-4155-2EB0-AD4C5A74F23D}"/>
              </a:ext>
            </a:extLst>
          </p:cNvPr>
          <p:cNvSpPr/>
          <p:nvPr/>
        </p:nvSpPr>
        <p:spPr>
          <a:xfrm flipV="1">
            <a:off x="1823923" y="560513"/>
            <a:ext cx="8544154" cy="5672036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300E-0F8D-E2EF-4241-784361F9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6567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2603500" algn="l"/>
              </a:tabLst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Thanks for Listening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CD6F0CB-3321-F2E7-2935-1804C4F6203B}"/>
              </a:ext>
            </a:extLst>
          </p:cNvPr>
          <p:cNvSpPr/>
          <p:nvPr/>
        </p:nvSpPr>
        <p:spPr>
          <a:xfrm flipV="1">
            <a:off x="-6070397" y="560506"/>
            <a:ext cx="8544154" cy="5672037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5D82ED-2B9B-6704-E123-BB20DEC1235B}"/>
              </a:ext>
            </a:extLst>
          </p:cNvPr>
          <p:cNvSpPr/>
          <p:nvPr/>
        </p:nvSpPr>
        <p:spPr>
          <a:xfrm flipV="1">
            <a:off x="9718243" y="560511"/>
            <a:ext cx="8544154" cy="5672034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B9D369-5510-771A-D3DF-8BF69C08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76" y="660861"/>
            <a:ext cx="2097024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721519"/>
            <a:ext cx="7778213" cy="5498306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5806"/>
            <a:ext cx="6769978" cy="5400675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FE0AD-55E6-0CDC-838A-BFEAA74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941C-E5B7-7698-AD32-9FF14234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72" y="1828800"/>
            <a:ext cx="4277264" cy="4114800"/>
          </a:xfrm>
        </p:spPr>
        <p:txBody>
          <a:bodyPr anchor="t">
            <a:normAutofit fontScale="92500"/>
          </a:bodyPr>
          <a:lstStyle/>
          <a:p>
            <a:r>
              <a:rPr lang="en-GB" sz="1800" dirty="0"/>
              <a:t>Standard (RFC4180) data exchange format</a:t>
            </a:r>
          </a:p>
          <a:p>
            <a:r>
              <a:rPr lang="en-GB" sz="1800" dirty="0"/>
              <a:t>Ubiquitous use in a myriad of domains</a:t>
            </a:r>
          </a:p>
          <a:p>
            <a:pPr lvl="1"/>
            <a:r>
              <a:rPr lang="en-GB" sz="1800" dirty="0"/>
              <a:t>Data science applications </a:t>
            </a:r>
          </a:p>
          <a:p>
            <a:pPr lvl="1"/>
            <a:r>
              <a:rPr lang="en-GB" sz="1800" dirty="0"/>
              <a:t>Medical data and embedded</a:t>
            </a:r>
          </a:p>
          <a:p>
            <a:pPr lvl="1"/>
            <a:r>
              <a:rPr lang="en-GB" sz="1800" dirty="0"/>
              <a:t>Payment systems</a:t>
            </a:r>
          </a:p>
          <a:p>
            <a:r>
              <a:rPr lang="en-GB" sz="1800" dirty="0"/>
              <a:t>Many variations and versions are used</a:t>
            </a:r>
          </a:p>
          <a:p>
            <a:r>
              <a:rPr lang="en-GB" sz="1800" dirty="0"/>
              <a:t>VDM standard CSV has limitations</a:t>
            </a:r>
          </a:p>
          <a:p>
            <a:r>
              <a:rPr lang="en-GB" sz="1800" dirty="0"/>
              <a:t>We created an improved CSV library with:</a:t>
            </a:r>
          </a:p>
          <a:p>
            <a:pPr lvl="1"/>
            <a:r>
              <a:rPr lang="en-GB" sz="1800" dirty="0"/>
              <a:t>Data validation formal specification</a:t>
            </a:r>
          </a:p>
          <a:p>
            <a:pPr lvl="1"/>
            <a:r>
              <a:rPr lang="en-GB" sz="1800" dirty="0"/>
              <a:t>Ease-of-use</a:t>
            </a:r>
          </a:p>
          <a:p>
            <a:pPr lvl="1"/>
            <a:r>
              <a:rPr lang="en-GB" sz="1800" dirty="0"/>
              <a:t>High performance</a:t>
            </a:r>
          </a:p>
          <a:p>
            <a:r>
              <a:rPr lang="en-GB" sz="1800" dirty="0"/>
              <a:t>Distributed with the VDM Toolkit 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1413-9134-BC35-6EDF-6D76113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A7ECA461-A1CA-E691-3772-1CEE44A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79" y="1471490"/>
            <a:ext cx="3915020" cy="39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1C3BDDB-F3F3-8434-B195-D29FFE01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6F5A5-CCC2-0F62-2E83-E7C330CF9E2E}"/>
              </a:ext>
            </a:extLst>
          </p:cNvPr>
          <p:cNvSpPr txBox="1"/>
          <p:nvPr/>
        </p:nvSpPr>
        <p:spPr>
          <a:xfrm>
            <a:off x="323134" y="6353151"/>
            <a:ext cx="6769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[1] </a:t>
            </a:r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5"/>
              </a:rPr>
              <a:t>https://github.com/leouk/VDM_Toolkit</a:t>
            </a:r>
            <a:endParaRPr lang="en-GB" sz="1600" dirty="0">
              <a:solidFill>
                <a:srgbClr val="262626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0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9E49A25-1433-DB8E-1F5D-A84FE4B2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3" y="0"/>
            <a:ext cx="6422810" cy="6858000"/>
          </a:xfrm>
          <a:prstGeom prst="parallelogram">
            <a:avLst>
              <a:gd name="adj" fmla="val 16515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VDM standard CSV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Slow and error-prone (e.g. low-level IO)</a:t>
            </a:r>
          </a:p>
          <a:p>
            <a:r>
              <a:rPr lang="en-GB" dirty="0"/>
              <a:t>Line-by-line parsing in VDM</a:t>
            </a:r>
          </a:p>
          <a:p>
            <a:r>
              <a:rPr lang="en-GB" dirty="0"/>
              <a:t>Limited support for various CSV formats</a:t>
            </a:r>
          </a:p>
          <a:p>
            <a:r>
              <a:rPr lang="en-GB" dirty="0"/>
              <a:t>Only hard-coded IO native calls available </a:t>
            </a:r>
          </a:p>
          <a:p>
            <a:pPr lvl="1"/>
            <a:r>
              <a:rPr lang="en-GB" dirty="0"/>
              <a:t>Limits CSV performance and formats variety</a:t>
            </a:r>
          </a:p>
          <a:p>
            <a:r>
              <a:rPr lang="en-GB" dirty="0"/>
              <a:t>Imported data is of a wildcard (?) type</a:t>
            </a:r>
          </a:p>
          <a:p>
            <a:pPr lvl="1"/>
            <a:r>
              <a:rPr lang="en-GB" dirty="0"/>
              <a:t>Users have to further introspect meaning</a:t>
            </a:r>
          </a:p>
          <a:p>
            <a:r>
              <a:rPr lang="en-GB" dirty="0"/>
              <a:t>Different 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CSVReader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dirty="0">
                <a:cs typeface="Consolas" panose="020B0609020204030204" pitchFamily="49" charset="0"/>
              </a:rPr>
              <a:t>CSV as user data not structural information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z="1400" b="1" smtClean="0">
                <a:solidFill>
                  <a:schemeClr val="bg1"/>
                </a:solidFill>
              </a:rPr>
              <a:t>3</a:t>
            </a:fld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0D416-1F60-B748-6E0C-CC4C6429F9B6}"/>
              </a:ext>
            </a:extLst>
          </p:cNvPr>
          <p:cNvSpPr txBox="1">
            <a:spLocks/>
          </p:cNvSpPr>
          <p:nvPr/>
        </p:nvSpPr>
        <p:spPr>
          <a:xfrm>
            <a:off x="7109528" y="1368402"/>
            <a:ext cx="58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endParaRPr lang="en-GB" sz="6000" dirty="0">
              <a:solidFill>
                <a:srgbClr val="3E69A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 </a:t>
            </a:r>
            <a:endParaRPr lang="en-GB" sz="6000" dirty="0">
              <a:solidFill>
                <a:srgbClr val="BC88C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endParaRPr lang="en-GB" sz="6000" dirty="0">
              <a:solidFill>
                <a:srgbClr val="C79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0CD4-3CAD-9149-8160-B0C10D971FB2}"/>
              </a:ext>
            </a:extLst>
          </p:cNvPr>
          <p:cNvSpPr txBox="1"/>
          <p:nvPr/>
        </p:nvSpPr>
        <p:spPr>
          <a:xfrm>
            <a:off x="7614561" y="2292463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ccurate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C6689-EFF6-9463-B77E-AC2528F940F0}"/>
              </a:ext>
            </a:extLst>
          </p:cNvPr>
          <p:cNvSpPr txBox="1"/>
          <p:nvPr/>
        </p:nvSpPr>
        <p:spPr>
          <a:xfrm>
            <a:off x="7614564" y="1379949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imple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BE5A-3183-C58B-AFFB-47208953E702}"/>
              </a:ext>
            </a:extLst>
          </p:cNvPr>
          <p:cNvSpPr txBox="1"/>
          <p:nvPr/>
        </p:nvSpPr>
        <p:spPr>
          <a:xfrm>
            <a:off x="7614560" y="329208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ast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11077-7A08-D364-59E1-89EDB2CB1EBE}"/>
              </a:ext>
            </a:extLst>
          </p:cNvPr>
          <p:cNvSpPr txBox="1"/>
          <p:nvPr/>
        </p:nvSpPr>
        <p:spPr>
          <a:xfrm>
            <a:off x="7593619" y="421541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ffective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and Parsers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CSV Lib offers basic types for column typing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Multiple parses are available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176D6-063D-2083-9280-51E0CF34706C}"/>
              </a:ext>
            </a:extLst>
          </p:cNvPr>
          <p:cNvGrpSpPr/>
          <p:nvPr/>
        </p:nvGrpSpPr>
        <p:grpSpPr>
          <a:xfrm>
            <a:off x="2847881" y="5510428"/>
            <a:ext cx="6951086" cy="266601"/>
            <a:chOff x="4681731" y="2481943"/>
            <a:chExt cx="6951086" cy="266601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893FEEE-A857-8561-0A7C-DD3EA071098C}"/>
                </a:ext>
              </a:extLst>
            </p:cNvPr>
            <p:cNvSpPr/>
            <p:nvPr/>
          </p:nvSpPr>
          <p:spPr>
            <a:xfrm flipH="1">
              <a:off x="4681731" y="2481943"/>
              <a:ext cx="6951086" cy="266601"/>
            </a:xfrm>
            <a:prstGeom prst="parallelogram">
              <a:avLst>
                <a:gd name="adj" fmla="val 54167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tx1"/>
                  </a:solidFill>
                </a:ln>
                <a:solidFill>
                  <a:srgbClr val="262626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ADE5F2-D449-F4B8-8993-29086210D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" t="6530" r="1729" b="1341"/>
            <a:stretch/>
          </p:blipFill>
          <p:spPr>
            <a:xfrm>
              <a:off x="4929510" y="2481943"/>
              <a:ext cx="6424290" cy="26660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0A50EF-69F7-276C-7DC6-E84231F0E507}"/>
              </a:ext>
            </a:extLst>
          </p:cNvPr>
          <p:cNvGrpSpPr/>
          <p:nvPr/>
        </p:nvGrpSpPr>
        <p:grpSpPr>
          <a:xfrm>
            <a:off x="2245895" y="3017960"/>
            <a:ext cx="7700210" cy="1121378"/>
            <a:chOff x="2245895" y="3017960"/>
            <a:chExt cx="7700210" cy="112137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D0141E-D52D-A13A-9F02-C1683A89B4D6}"/>
                </a:ext>
              </a:extLst>
            </p:cNvPr>
            <p:cNvGrpSpPr/>
            <p:nvPr/>
          </p:nvGrpSpPr>
          <p:grpSpPr>
            <a:xfrm>
              <a:off x="2245895" y="3017960"/>
              <a:ext cx="7700210" cy="1121378"/>
              <a:chOff x="2255062" y="2855386"/>
              <a:chExt cx="7700210" cy="1121378"/>
            </a:xfrm>
          </p:grpSpPr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187C9C84-90A8-41BD-AF72-CE3F32A6C43E}"/>
                  </a:ext>
                </a:extLst>
              </p:cNvPr>
              <p:cNvSpPr/>
              <p:nvPr/>
            </p:nvSpPr>
            <p:spPr>
              <a:xfrm flipH="1">
                <a:off x="2255062" y="2855386"/>
                <a:ext cx="7700210" cy="1121378"/>
              </a:xfrm>
              <a:prstGeom prst="parallelogram">
                <a:avLst>
                  <a:gd name="adj" fmla="val 54167"/>
                </a:avLst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>
                    <a:solidFill>
                      <a:schemeClr val="tx1"/>
                    </a:solidFill>
                  </a:ln>
                  <a:solidFill>
                    <a:srgbClr val="262626"/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939E522-E02E-7BC2-B79E-35105E8D6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7048" y="2881236"/>
                <a:ext cx="6477904" cy="1095528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2CD0C2-4DEF-F9AD-99F1-BC2B44918B45}"/>
                </a:ext>
              </a:extLst>
            </p:cNvPr>
            <p:cNvSpPr/>
            <p:nvPr/>
          </p:nvSpPr>
          <p:spPr>
            <a:xfrm>
              <a:off x="2847881" y="3526971"/>
              <a:ext cx="3827927" cy="330009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1E1E1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805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0BD-4671-DF78-4000-1A0A51CA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85B-3FFE-9795-B5F6-3BE973E7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970"/>
            <a:ext cx="4629176" cy="38513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Accessible entry points that abstract from IO native calls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Out-of-the-box setup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Configurable (e.g. CSV settings)</a:t>
            </a:r>
          </a:p>
          <a:p>
            <a:r>
              <a:rPr lang="en-GB" sz="2400" dirty="0"/>
              <a:t>Allows direct native calls for better extensibility and        control (3)</a:t>
            </a:r>
          </a:p>
          <a:p>
            <a:r>
              <a:rPr lang="en-GB" sz="2400" dirty="0"/>
              <a:t>Data validation can be </a:t>
            </a:r>
          </a:p>
          <a:p>
            <a:pPr marL="0" indent="0">
              <a:buNone/>
            </a:pPr>
            <a:r>
              <a:rPr lang="en-GB" sz="2400" dirty="0"/>
              <a:t>    formally specified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038A-C9A8-4A8E-C1F8-6F920D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6</a:t>
            </a:fld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810463-9916-C9E5-800F-4B4AE048805B}"/>
              </a:ext>
            </a:extLst>
          </p:cNvPr>
          <p:cNvGrpSpPr/>
          <p:nvPr/>
        </p:nvGrpSpPr>
        <p:grpSpPr>
          <a:xfrm>
            <a:off x="4453205" y="2621188"/>
            <a:ext cx="7832756" cy="2996334"/>
            <a:chOff x="4453205" y="3157452"/>
            <a:chExt cx="7832756" cy="2996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902619-0073-67AE-649E-CB5EA92AD921}"/>
                </a:ext>
              </a:extLst>
            </p:cNvPr>
            <p:cNvGrpSpPr/>
            <p:nvPr/>
          </p:nvGrpSpPr>
          <p:grpSpPr>
            <a:xfrm>
              <a:off x="4453205" y="3157452"/>
              <a:ext cx="7832756" cy="2993185"/>
              <a:chOff x="5195730" y="3157452"/>
              <a:chExt cx="7832756" cy="299318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36033BA-8CBF-E691-D207-2A5B637AE3C4}"/>
                  </a:ext>
                </a:extLst>
              </p:cNvPr>
              <p:cNvGrpSpPr/>
              <p:nvPr/>
            </p:nvGrpSpPr>
            <p:grpSpPr>
              <a:xfrm>
                <a:off x="5195730" y="3157452"/>
                <a:ext cx="7747171" cy="2993185"/>
                <a:chOff x="5195730" y="3157452"/>
                <a:chExt cx="7747171" cy="299318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21D3C05-F4D0-95FC-226C-7F446BAAEF2E}"/>
                    </a:ext>
                  </a:extLst>
                </p:cNvPr>
                <p:cNvGrpSpPr/>
                <p:nvPr/>
              </p:nvGrpSpPr>
              <p:grpSpPr>
                <a:xfrm>
                  <a:off x="5195730" y="3157452"/>
                  <a:ext cx="7747171" cy="2993185"/>
                  <a:chOff x="4765780" y="3163507"/>
                  <a:chExt cx="7747171" cy="2993185"/>
                </a:xfrm>
              </p:grpSpPr>
              <p:sp>
                <p:nvSpPr>
                  <p:cNvPr id="10" name="Isosceles Triangle 9">
                    <a:extLst>
                      <a:ext uri="{FF2B5EF4-FFF2-40B4-BE49-F238E27FC236}">
                        <a16:creationId xmlns:a16="http://schemas.microsoft.com/office/drawing/2014/main" id="{97993153-AD78-395E-9D92-419244D8A694}"/>
                      </a:ext>
                    </a:extLst>
                  </p:cNvPr>
                  <p:cNvSpPr/>
                  <p:nvPr/>
                </p:nvSpPr>
                <p:spPr>
                  <a:xfrm>
                    <a:off x="4765780" y="3169561"/>
                    <a:ext cx="1329062" cy="2987131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C349A79-FBBC-44CC-5914-38105F00A1D9}"/>
                      </a:ext>
                    </a:extLst>
                  </p:cNvPr>
                  <p:cNvSpPr/>
                  <p:nvPr/>
                </p:nvSpPr>
                <p:spPr>
                  <a:xfrm>
                    <a:off x="6294675" y="3169562"/>
                    <a:ext cx="6218276" cy="2987125"/>
                  </a:xfrm>
                  <a:prstGeom prst="rect">
                    <a:avLst/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A3B2DED8-F887-D5CF-7829-6F201E3E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4693" r="14789" b="36505"/>
                  <a:stretch/>
                </p:blipFill>
                <p:spPr>
                  <a:xfrm>
                    <a:off x="6094842" y="3163507"/>
                    <a:ext cx="6379166" cy="11484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E73FE42-66DD-CEC8-1DA9-CEC90757C0BC}"/>
                    </a:ext>
                  </a:extLst>
                </p:cNvPr>
                <p:cNvSpPr txBox="1"/>
                <p:nvPr/>
              </p:nvSpPr>
              <p:spPr>
                <a:xfrm>
                  <a:off x="6281673" y="360015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046C74-7956-5086-764B-1AA9FF27769E}"/>
                    </a:ext>
                  </a:extLst>
                </p:cNvPr>
                <p:cNvSpPr txBox="1"/>
                <p:nvPr/>
              </p:nvSpPr>
              <p:spPr>
                <a:xfrm>
                  <a:off x="5831024" y="454127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2</a:t>
                  </a: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C71FD06-8CA2-9BB7-3658-D498B431A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1088" r="8422" b="80934"/>
                <a:stretch/>
              </p:blipFill>
              <p:spPr>
                <a:xfrm>
                  <a:off x="6150783" y="4024750"/>
                  <a:ext cx="6396279" cy="114848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1702AA-6F9A-AC92-B7FC-9668A44EF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8347" y="4278867"/>
                <a:ext cx="733013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51DE13-E6C3-0870-5559-050CEA33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5569" y="5179138"/>
              <a:ext cx="6064475" cy="97464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64274-46BA-7253-300D-34B56627CD1F}"/>
                </a:ext>
              </a:extLst>
            </p:cNvPr>
            <p:cNvCxnSpPr>
              <a:cxnSpLocks/>
            </p:cNvCxnSpPr>
            <p:nvPr/>
          </p:nvCxnSpPr>
          <p:spPr>
            <a:xfrm>
              <a:off x="4867597" y="5160034"/>
              <a:ext cx="733013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38E89-F4D6-0A0F-0158-DC12789E464A}"/>
                </a:ext>
              </a:extLst>
            </p:cNvPr>
            <p:cNvSpPr txBox="1"/>
            <p:nvPr/>
          </p:nvSpPr>
          <p:spPr>
            <a:xfrm>
              <a:off x="4699644" y="5470543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246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CDFB25AC-E17E-8DE5-B636-92EB7A9DBE72}"/>
              </a:ext>
            </a:extLst>
          </p:cNvPr>
          <p:cNvSpPr/>
          <p:nvPr/>
        </p:nvSpPr>
        <p:spPr>
          <a:xfrm flipH="1">
            <a:off x="1751797" y="5096898"/>
            <a:ext cx="9423132" cy="151703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Configurable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C67BF-F039-1F98-99B4-1F7796D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256514"/>
          </a:xfrm>
        </p:spPr>
        <p:txBody>
          <a:bodyPr>
            <a:normAutofit/>
          </a:bodyPr>
          <a:lstStyle/>
          <a:p>
            <a:r>
              <a:rPr lang="en-GB" dirty="0"/>
              <a:t>CSV entries strong typing defined through semantic headers as:</a:t>
            </a:r>
          </a:p>
          <a:p>
            <a:pPr lvl="1"/>
            <a:r>
              <a:rPr lang="en-GB" dirty="0"/>
              <a:t>Column Name </a:t>
            </a:r>
          </a:p>
          <a:p>
            <a:pPr lvl="1"/>
            <a:r>
              <a:rPr lang="en-GB" dirty="0"/>
              <a:t>Datatype </a:t>
            </a:r>
          </a:p>
          <a:p>
            <a:pPr lvl="1"/>
            <a:r>
              <a:rPr lang="en-GB" dirty="0"/>
              <a:t>Default Value</a:t>
            </a:r>
          </a:p>
          <a:p>
            <a:pPr lvl="1"/>
            <a:r>
              <a:rPr lang="en-GB" dirty="0"/>
              <a:t>Cell invariant </a:t>
            </a:r>
          </a:p>
          <a:p>
            <a:pPr lvl="1"/>
            <a:r>
              <a:rPr lang="en-GB" dirty="0"/>
              <a:t>Column Invariant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E340-1B32-756F-0D73-925E90D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46" y="5132797"/>
            <a:ext cx="7157287" cy="14436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54313B-E9C5-C08C-0881-4664187B3589}"/>
              </a:ext>
            </a:extLst>
          </p:cNvPr>
          <p:cNvSpPr txBox="1">
            <a:spLocks/>
          </p:cNvSpPr>
          <p:nvPr/>
        </p:nvSpPr>
        <p:spPr>
          <a:xfrm>
            <a:off x="6149312" y="1892860"/>
            <a:ext cx="5159943" cy="281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CSV settings define expected file properties as:</a:t>
            </a:r>
          </a:p>
          <a:p>
            <a:pPr lvl="1"/>
            <a:r>
              <a:rPr lang="en-GB" dirty="0"/>
              <a:t>Presence of blank lines</a:t>
            </a:r>
          </a:p>
          <a:p>
            <a:pPr lvl="1"/>
            <a:r>
              <a:rPr lang="en-GB" dirty="0"/>
              <a:t>Existence of a header row</a:t>
            </a:r>
          </a:p>
          <a:p>
            <a:pPr lvl="1"/>
            <a:r>
              <a:rPr lang="en-GB" dirty="0"/>
              <a:t>Comment string</a:t>
            </a:r>
          </a:p>
          <a:p>
            <a:pPr lvl="1"/>
            <a:r>
              <a:rPr lang="en-GB" dirty="0"/>
              <a:t>Parser specific settings</a:t>
            </a:r>
          </a:p>
        </p:txBody>
      </p:sp>
    </p:spTree>
    <p:extLst>
      <p:ext uri="{BB962C8B-B14F-4D97-AF65-F5344CB8AC3E}">
        <p14:creationId xmlns:p14="http://schemas.microsoft.com/office/powerpoint/2010/main" val="100829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944CD-5337-0C83-51F6-A9FE645DA130}"/>
              </a:ext>
            </a:extLst>
          </p:cNvPr>
          <p:cNvSpPr/>
          <p:nvPr/>
        </p:nvSpPr>
        <p:spPr>
          <a:xfrm flipH="1" flipV="1">
            <a:off x="6884153" y="2"/>
            <a:ext cx="7733043" cy="6857998"/>
          </a:xfrm>
          <a:prstGeom prst="parallelogram">
            <a:avLst>
              <a:gd name="adj" fmla="val 1552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imple: Reporting</a:t>
            </a:r>
            <a:r>
              <a:rPr lang="en-GB" dirty="0"/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7999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Simple and descriptive reporting</a:t>
            </a:r>
          </a:p>
          <a:p>
            <a:pPr lvl="1"/>
            <a:r>
              <a:rPr lang="en-GB" dirty="0"/>
              <a:t>Short rows (i.e. not enough columns)</a:t>
            </a:r>
          </a:p>
          <a:p>
            <a:pPr lvl="1"/>
            <a:r>
              <a:rPr lang="en-GB" dirty="0"/>
              <a:t>Declared type violations (e.g. string for </a:t>
            </a:r>
            <a:r>
              <a:rPr lang="en-GB" dirty="0" err="1"/>
              <a:t>nat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User defined invariant violations</a:t>
            </a:r>
          </a:p>
          <a:p>
            <a:r>
              <a:rPr lang="en-GB" dirty="0"/>
              <a:t>Provides cell locations for correction</a:t>
            </a:r>
          </a:p>
          <a:p>
            <a:r>
              <a:rPr lang="en-GB" dirty="0"/>
              <a:t>Striving to have a </a:t>
            </a:r>
            <a:r>
              <a:rPr lang="en-GB" b="1" dirty="0">
                <a:solidFill>
                  <a:srgbClr val="FF0000"/>
                </a:solidFill>
              </a:rPr>
              <a:t>strongly-typed CSV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b="1" smtClean="0">
                <a:solidFill>
                  <a:schemeClr val="bg1"/>
                </a:solidFill>
              </a:rPr>
              <a:t>8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52DE5-C343-FB19-0CA6-F0A57BF6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"/>
          <a:stretch/>
        </p:blipFill>
        <p:spPr>
          <a:xfrm>
            <a:off x="6994728" y="1064502"/>
            <a:ext cx="7640530" cy="5287488"/>
          </a:xfrm>
          <a:prstGeom prst="parallelogram">
            <a:avLst>
              <a:gd name="adj" fmla="val 15494"/>
            </a:avLst>
          </a:prstGeom>
        </p:spPr>
      </p:pic>
    </p:spTree>
    <p:extLst>
      <p:ext uri="{BB962C8B-B14F-4D97-AF65-F5344CB8AC3E}">
        <p14:creationId xmlns:p14="http://schemas.microsoft.com/office/powerpoint/2010/main" val="112960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FD63336-E4D3-EC19-554F-F86108B0D660}"/>
              </a:ext>
            </a:extLst>
          </p:cNvPr>
          <p:cNvSpPr/>
          <p:nvPr/>
        </p:nvSpPr>
        <p:spPr>
          <a:xfrm flipH="1">
            <a:off x="5341064" y="3260600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9B9B1-EAF6-0734-E600-AA41D6EC4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/>
          <a:stretch/>
        </p:blipFill>
        <p:spPr>
          <a:xfrm>
            <a:off x="5775047" y="3503595"/>
            <a:ext cx="5034248" cy="283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0119" cy="4667250"/>
          </a:xfrm>
        </p:spPr>
        <p:txBody>
          <a:bodyPr>
            <a:normAutofit fontScale="77500" lnSpcReduction="20000"/>
          </a:bodyPr>
          <a:lstStyle/>
          <a:p>
            <a:endParaRPr lang="en-GB" dirty="0"/>
          </a:p>
          <a:p>
            <a:r>
              <a:rPr lang="en-GB" dirty="0"/>
              <a:t>Low level IO checks imported data:</a:t>
            </a:r>
          </a:p>
          <a:p>
            <a:pPr lvl="1"/>
            <a:r>
              <a:rPr lang="en-GB" dirty="0"/>
              <a:t>Short rows (e.g. multiple commas)</a:t>
            </a:r>
          </a:p>
          <a:p>
            <a:pPr lvl="1"/>
            <a:r>
              <a:rPr lang="en-GB" dirty="0"/>
              <a:t>Declared header type validation</a:t>
            </a:r>
          </a:p>
          <a:p>
            <a:pPr lvl="1"/>
            <a:endParaRPr lang="en-GB" dirty="0"/>
          </a:p>
          <a:p>
            <a:r>
              <a:rPr lang="en-GB" dirty="0"/>
              <a:t>User defined invariants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Cell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Column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Row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File Invariants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Lambda abstractions capture invariants as record fields</a:t>
            </a:r>
          </a:p>
          <a:p>
            <a:endParaRPr lang="en-GB" dirty="0"/>
          </a:p>
          <a:p>
            <a:r>
              <a:rPr lang="en-GB" dirty="0"/>
              <a:t>Invariants return a </a:t>
            </a:r>
            <a:r>
              <a:rPr lang="en-GB" b="1" dirty="0"/>
              <a:t>Reason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9</a:t>
            </a:fld>
            <a:endParaRPr lang="en-GB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893FEEE-A857-8561-0A7C-DD3EA071098C}"/>
              </a:ext>
            </a:extLst>
          </p:cNvPr>
          <p:cNvSpPr/>
          <p:nvPr/>
        </p:nvSpPr>
        <p:spPr>
          <a:xfrm flipH="1">
            <a:off x="5341065" y="2264805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DB1D36-CE52-27D7-A6E2-327F9BED61CB}"/>
              </a:ext>
            </a:extLst>
          </p:cNvPr>
          <p:cNvSpPr/>
          <p:nvPr/>
        </p:nvSpPr>
        <p:spPr>
          <a:xfrm flipH="1">
            <a:off x="5341064" y="4298859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68D283C-E1FE-6266-BAEB-A1ED4C5567FF}"/>
              </a:ext>
            </a:extLst>
          </p:cNvPr>
          <p:cNvSpPr/>
          <p:nvPr/>
        </p:nvSpPr>
        <p:spPr>
          <a:xfrm flipH="1">
            <a:off x="5341064" y="5297681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E3C0D-91C3-A48E-BF84-D746281A035D}"/>
              </a:ext>
            </a:extLst>
          </p:cNvPr>
          <p:cNvSpPr txBox="1"/>
          <p:nvPr/>
        </p:nvSpPr>
        <p:spPr>
          <a:xfrm>
            <a:off x="5413730" y="2231539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FD371-990D-9A50-E1F1-B1B749B1EFCE}"/>
              </a:ext>
            </a:extLst>
          </p:cNvPr>
          <p:cNvSpPr txBox="1"/>
          <p:nvPr/>
        </p:nvSpPr>
        <p:spPr>
          <a:xfrm>
            <a:off x="5413730" y="3217062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F4D8-0757-5982-555C-CAA3DADA7A8D}"/>
              </a:ext>
            </a:extLst>
          </p:cNvPr>
          <p:cNvSpPr txBox="1"/>
          <p:nvPr/>
        </p:nvSpPr>
        <p:spPr>
          <a:xfrm>
            <a:off x="5413729" y="4277311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519E-1E4C-D8FB-8F5B-2FCDA4429422}"/>
              </a:ext>
            </a:extLst>
          </p:cNvPr>
          <p:cNvSpPr txBox="1"/>
          <p:nvPr/>
        </p:nvSpPr>
        <p:spPr>
          <a:xfrm>
            <a:off x="5413729" y="5264415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DE5F2-D449-F4B8-8993-29086210D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5477" r="47936" b="-2332"/>
          <a:stretch/>
        </p:blipFill>
        <p:spPr>
          <a:xfrm>
            <a:off x="5681749" y="2463048"/>
            <a:ext cx="4964048" cy="289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53ABB-DC0A-68C9-F45A-1D6D1B3B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92" y="4511968"/>
            <a:ext cx="4477375" cy="32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F00663-08D8-1864-EBE3-32D9A4EE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60" y="5548898"/>
            <a:ext cx="485842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1071</Words>
  <Application>Microsoft Macintosh PowerPoint</Application>
  <PresentationFormat>Widescreen</PresentationFormat>
  <Paragraphs>233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Cascadia Code</vt:lpstr>
      <vt:lpstr>Cascadia Mono</vt:lpstr>
      <vt:lpstr>Consolas</vt:lpstr>
      <vt:lpstr>Wingdings</vt:lpstr>
      <vt:lpstr>Office Theme</vt:lpstr>
      <vt:lpstr>Specification-based CSV Support  in VDM</vt:lpstr>
      <vt:lpstr>Introduction</vt:lpstr>
      <vt:lpstr>VDM standard CSV Library</vt:lpstr>
      <vt:lpstr>Design Principles</vt:lpstr>
      <vt:lpstr>Types and Parsers</vt:lpstr>
      <vt:lpstr>Simple: Ease of Use</vt:lpstr>
      <vt:lpstr>Simple: Configurable Setup</vt:lpstr>
      <vt:lpstr>Simple: Reporting </vt:lpstr>
      <vt:lpstr>Accurate</vt:lpstr>
      <vt:lpstr>Accurate: Cell Invariant</vt:lpstr>
      <vt:lpstr>Accurate: Column Invariant</vt:lpstr>
      <vt:lpstr>Accurate: Row Invariant</vt:lpstr>
      <vt:lpstr>Accurate: File Invariant</vt:lpstr>
      <vt:lpstr>Fast</vt:lpstr>
      <vt:lpstr>Effective</vt:lpstr>
      <vt:lpstr>Effective</vt:lpstr>
      <vt:lpstr>Library Architecture </vt:lpstr>
      <vt:lpstr>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Specification-based CSV Support  in VDM</dc:title>
  <dc:creator>Aaron Buhagiar (PGR)</dc:creator>
  <cp:lastModifiedBy>Leo Freitas</cp:lastModifiedBy>
  <cp:revision>23</cp:revision>
  <dcterms:created xsi:type="dcterms:W3CDTF">2023-02-28T18:54:15Z</dcterms:created>
  <dcterms:modified xsi:type="dcterms:W3CDTF">2023-03-24T12:51:29Z</dcterms:modified>
</cp:coreProperties>
</file>